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58" r:id="rId2"/>
    <p:sldId id="359" r:id="rId3"/>
    <p:sldId id="360" r:id="rId4"/>
    <p:sldId id="361" r:id="rId5"/>
    <p:sldId id="362" r:id="rId6"/>
    <p:sldId id="363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71" r:id="rId15"/>
    <p:sldId id="372" r:id="rId16"/>
    <p:sldId id="373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10A7"/>
    <a:srgbClr val="FFFF8F"/>
    <a:srgbClr val="F593A8"/>
    <a:srgbClr val="800080"/>
    <a:srgbClr val="3E3EFC"/>
    <a:srgbClr val="FFDBFA"/>
    <a:srgbClr val="009999"/>
    <a:srgbClr val="BA6006"/>
    <a:srgbClr val="FFFFC1"/>
    <a:srgbClr val="FE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99512" autoAdjust="0"/>
  </p:normalViewPr>
  <p:slideViewPr>
    <p:cSldViewPr>
      <p:cViewPr varScale="1">
        <p:scale>
          <a:sx n="109" d="100"/>
          <a:sy n="109" d="100"/>
        </p:scale>
        <p:origin x="677" y="82"/>
      </p:cViewPr>
      <p:guideLst>
        <p:guide orient="horz" pos="162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835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647700" y="878542"/>
            <a:ext cx="7820787" cy="3769658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4302125" y="673281"/>
            <a:ext cx="457200" cy="450669"/>
          </a:xfrm>
          <a:prstGeom prst="ellipse">
            <a:avLst/>
          </a:prstGeom>
          <a:solidFill>
            <a:schemeClr val="bg1"/>
          </a:solidFill>
          <a:ln w="50800" cap="rnd" cmpd="dbl" algn="ctr">
            <a:solidFill>
              <a:srgbClr val="00206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Rectangle 1"/>
          <p:cNvSpPr>
            <a:spLocks noChangeArrowheads="1"/>
          </p:cNvSpPr>
          <p:nvPr userDrawn="1"/>
        </p:nvSpPr>
        <p:spPr bwMode="white">
          <a:xfrm>
            <a:off x="660400" y="266699"/>
            <a:ext cx="7797800" cy="5953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838200" y="1041087"/>
            <a:ext cx="3921125" cy="3538533"/>
            <a:chOff x="584200" y="1047750"/>
            <a:chExt cx="3682599" cy="3632200"/>
          </a:xfrm>
        </p:grpSpPr>
        <p:sp>
          <p:nvSpPr>
            <p:cNvPr id="9" name="Hexagon 8"/>
            <p:cNvSpPr/>
            <p:nvPr/>
          </p:nvSpPr>
          <p:spPr>
            <a:xfrm>
              <a:off x="609600" y="1047750"/>
              <a:ext cx="1981200" cy="1752600"/>
            </a:xfrm>
            <a:prstGeom prst="hexago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/>
            <p:cNvSpPr/>
            <p:nvPr/>
          </p:nvSpPr>
          <p:spPr>
            <a:xfrm>
              <a:off x="2285599" y="2007448"/>
              <a:ext cx="1981200" cy="1752600"/>
            </a:xfrm>
            <a:prstGeom prst="hexagon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/>
            <p:cNvSpPr/>
            <p:nvPr/>
          </p:nvSpPr>
          <p:spPr>
            <a:xfrm>
              <a:off x="584200" y="2927350"/>
              <a:ext cx="1981200" cy="1752600"/>
            </a:xfrm>
            <a:prstGeom prst="hexagon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85800" y="272475"/>
            <a:ext cx="71896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/>
            </a:pPr>
            <a:r>
              <a:rPr lang="en-US" sz="3200" b="1" kern="1200" dirty="0">
                <a:solidFill>
                  <a:srgbClr val="002060"/>
                </a:solidFill>
                <a:latin typeface="Bookman Old Style" pitchFamily="18" charset="0"/>
                <a:ea typeface="+mn-ea"/>
                <a:cs typeface="+mn-cs"/>
              </a:rPr>
              <a:t>7. Diversity in Living Organisms</a:t>
            </a:r>
          </a:p>
        </p:txBody>
      </p:sp>
    </p:spTree>
    <p:extLst>
      <p:ext uri="{BB962C8B-B14F-4D97-AF65-F5344CB8AC3E}">
        <p14:creationId xmlns:p14="http://schemas.microsoft.com/office/powerpoint/2010/main" val="213054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jpeg"/><Relationship Id="rId18" Type="http://schemas.openxmlformats.org/officeDocument/2006/relationships/image" Target="../media/image66.png"/><Relationship Id="rId3" Type="http://schemas.openxmlformats.org/officeDocument/2006/relationships/image" Target="../media/image52.png"/><Relationship Id="rId7" Type="http://schemas.openxmlformats.org/officeDocument/2006/relationships/image" Target="../media/image55.jpeg"/><Relationship Id="rId12" Type="http://schemas.openxmlformats.org/officeDocument/2006/relationships/image" Target="../media/image60.gif"/><Relationship Id="rId17" Type="http://schemas.openxmlformats.org/officeDocument/2006/relationships/image" Target="../media/image65.png"/><Relationship Id="rId2" Type="http://schemas.openxmlformats.org/officeDocument/2006/relationships/image" Target="../media/image4.jpe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59.jpeg"/><Relationship Id="rId5" Type="http://schemas.openxmlformats.org/officeDocument/2006/relationships/image" Target="../media/image54.jpeg"/><Relationship Id="rId15" Type="http://schemas.openxmlformats.org/officeDocument/2006/relationships/image" Target="../media/image63.jpeg"/><Relationship Id="rId10" Type="http://schemas.openxmlformats.org/officeDocument/2006/relationships/image" Target="../media/image58.jpeg"/><Relationship Id="rId4" Type="http://schemas.openxmlformats.org/officeDocument/2006/relationships/image" Target="../media/image53.jpeg"/><Relationship Id="rId9" Type="http://schemas.openxmlformats.org/officeDocument/2006/relationships/image" Target="../media/image57.jpeg"/><Relationship Id="rId14" Type="http://schemas.openxmlformats.org/officeDocument/2006/relationships/image" Target="../media/image6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gif"/><Relationship Id="rId7" Type="http://schemas.openxmlformats.org/officeDocument/2006/relationships/image" Target="../media/image13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10" Type="http://schemas.microsoft.com/office/2007/relationships/hdphoto" Target="../media/hdphoto2.wdp"/><Relationship Id="rId4" Type="http://schemas.openxmlformats.org/officeDocument/2006/relationships/image" Target="../media/image10.gif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6.jpeg"/><Relationship Id="rId7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gif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1980" y="373618"/>
            <a:ext cx="7170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Bookman Old Style" panose="02050604050505020204" pitchFamily="18" charset="0"/>
              </a:rPr>
              <a:t>Scientists </a:t>
            </a:r>
            <a:r>
              <a:rPr lang="en-US" dirty="0">
                <a:latin typeface="Bookman Old Style" panose="02050604050505020204" pitchFamily="18" charset="0"/>
              </a:rPr>
              <a:t>created a </a:t>
            </a:r>
            <a:r>
              <a:rPr lang="en-US" dirty="0">
                <a:solidFill>
                  <a:srgbClr val="C010A7"/>
                </a:solidFill>
                <a:latin typeface="Bookman Old Style" panose="02050604050505020204" pitchFamily="18" charset="0"/>
              </a:rPr>
              <a:t>new system of classification </a:t>
            </a:r>
            <a:r>
              <a:rPr lang="en-US" dirty="0">
                <a:latin typeface="Bookman Old Style" panose="02050604050505020204" pitchFamily="18" charset="0"/>
              </a:rPr>
              <a:t>by studying different characteristics of different organisms.</a:t>
            </a:r>
          </a:p>
        </p:txBody>
      </p:sp>
      <p:sp>
        <p:nvSpPr>
          <p:cNvPr id="3" name="Rectangle 2"/>
          <p:cNvSpPr/>
          <p:nvPr/>
        </p:nvSpPr>
        <p:spPr>
          <a:xfrm>
            <a:off x="601980" y="1047750"/>
            <a:ext cx="4579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Major different characteristics created</a:t>
            </a:r>
          </a:p>
        </p:txBody>
      </p:sp>
      <p:sp>
        <p:nvSpPr>
          <p:cNvPr id="4" name="Rectangle 3"/>
          <p:cNvSpPr/>
          <p:nvPr/>
        </p:nvSpPr>
        <p:spPr>
          <a:xfrm>
            <a:off x="1322070" y="2328982"/>
            <a:ext cx="1074420" cy="369332"/>
          </a:xfrm>
          <a:prstGeom prst="rect">
            <a:avLst/>
          </a:prstGeom>
          <a:solidFill>
            <a:srgbClr val="009999"/>
          </a:solidFill>
          <a:ln w="19050">
            <a:solidFill>
              <a:srgbClr val="F593A8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DBFA"/>
                </a:solidFill>
                <a:latin typeface="Bookman Old Style" panose="02050604050505020204" pitchFamily="18" charset="0"/>
              </a:rPr>
              <a:t>Plants </a:t>
            </a:r>
          </a:p>
        </p:txBody>
      </p:sp>
      <p:sp>
        <p:nvSpPr>
          <p:cNvPr id="5" name="Rectangle 4"/>
          <p:cNvSpPr/>
          <p:nvPr/>
        </p:nvSpPr>
        <p:spPr>
          <a:xfrm>
            <a:off x="3314700" y="2328982"/>
            <a:ext cx="1219200" cy="369332"/>
          </a:xfrm>
          <a:prstGeom prst="rect">
            <a:avLst/>
          </a:prstGeom>
          <a:solidFill>
            <a:srgbClr val="009999"/>
          </a:solidFill>
          <a:ln w="19050">
            <a:solidFill>
              <a:srgbClr val="F593A8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DBFA"/>
                </a:solidFill>
                <a:latin typeface="Bookman Old Style" panose="02050604050505020204" pitchFamily="18" charset="0"/>
              </a:rPr>
              <a:t>Animals</a:t>
            </a:r>
          </a:p>
        </p:txBody>
      </p:sp>
      <p:sp>
        <p:nvSpPr>
          <p:cNvPr id="8" name="Round Diagonal Corner Rectangle 7"/>
          <p:cNvSpPr/>
          <p:nvPr/>
        </p:nvSpPr>
        <p:spPr>
          <a:xfrm>
            <a:off x="1859280" y="1469708"/>
            <a:ext cx="2065020" cy="408623"/>
          </a:xfrm>
          <a:prstGeom prst="round2DiagRect">
            <a:avLst/>
          </a:prstGeom>
          <a:solidFill>
            <a:srgbClr val="009999"/>
          </a:solidFill>
          <a:ln w="19050">
            <a:solidFill>
              <a:srgbClr val="F593A8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DBFA"/>
                </a:solidFill>
                <a:latin typeface="Bookman Old Style" panose="02050604050505020204" pitchFamily="18" charset="0"/>
              </a:rPr>
              <a:t>Broader groups </a:t>
            </a:r>
          </a:p>
        </p:txBody>
      </p:sp>
      <p:sp>
        <p:nvSpPr>
          <p:cNvPr id="12" name="Right Brace 11"/>
          <p:cNvSpPr/>
          <p:nvPr/>
        </p:nvSpPr>
        <p:spPr>
          <a:xfrm rot="16200000">
            <a:off x="2612008" y="1016690"/>
            <a:ext cx="457199" cy="2167385"/>
          </a:xfrm>
          <a:prstGeom prst="rightBrace">
            <a:avLst>
              <a:gd name="adj1" fmla="val 44376"/>
              <a:gd name="adj2" fmla="val 49759"/>
            </a:avLst>
          </a:prstGeom>
          <a:ln w="19050">
            <a:solidFill>
              <a:srgbClr val="000066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" y="2952750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Lesser different characteristics makes smaller groups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" y="3318034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More similar characteristics make more smaller sub groups.</a:t>
            </a:r>
          </a:p>
        </p:txBody>
      </p:sp>
    </p:spTree>
    <p:extLst>
      <p:ext uri="{BB962C8B-B14F-4D97-AF65-F5344CB8AC3E}">
        <p14:creationId xmlns:p14="http://schemas.microsoft.com/office/powerpoint/2010/main" val="286247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 animBg="1"/>
      <p:bldP spid="8" grpId="0" animBg="1"/>
      <p:bldP spid="12" grpId="0" animBg="1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8300" y="225608"/>
            <a:ext cx="549836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b="1" dirty="0">
                <a:solidFill>
                  <a:srgbClr val="800080"/>
                </a:solidFill>
                <a:latin typeface="Futura Md BT" pitchFamily="34" charset="0"/>
              </a:rPr>
              <a:t>CLASSIFICATION AND EVOLUTION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2400" y="797064"/>
            <a:ext cx="5105400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dirty="0">
                <a:latin typeface="Tw Cen MT" pitchFamily="34" charset="0"/>
              </a:rPr>
              <a:t>These body designs </a:t>
            </a:r>
            <a:r>
              <a:rPr lang="en-US" sz="2000" b="1" i="1" dirty="0">
                <a:gradFill>
                  <a:gsLst>
                    <a:gs pos="38000">
                      <a:srgbClr val="000099"/>
                    </a:gs>
                    <a:gs pos="55000">
                      <a:srgbClr val="006600"/>
                    </a:gs>
                    <a:gs pos="75000">
                      <a:srgbClr val="FF3300"/>
                    </a:gs>
                  </a:gsLst>
                  <a:lin ang="5400000" scaled="1"/>
                </a:gradFill>
                <a:latin typeface="Calisto MT" pitchFamily="18" charset="0"/>
              </a:rPr>
              <a:t>Allow The Organism Possessing Them To Survive Better</a:t>
            </a:r>
            <a:r>
              <a:rPr lang="en-US" sz="2000" b="1" dirty="0">
                <a:latin typeface="Tw Cen MT" pitchFamily="34" charset="0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00350"/>
            <a:ext cx="3538876" cy="236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876" y="1734180"/>
            <a:ext cx="5605124" cy="3409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3" b="3008"/>
          <a:stretch/>
        </p:blipFill>
        <p:spPr>
          <a:xfrm>
            <a:off x="-1" y="666750"/>
            <a:ext cx="3533556" cy="2209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38876" y="881646"/>
            <a:ext cx="881523" cy="73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9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200" y="225608"/>
            <a:ext cx="549836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b="1" dirty="0">
                <a:solidFill>
                  <a:srgbClr val="800080"/>
                </a:solidFill>
                <a:latin typeface="Futura Md BT" pitchFamily="34" charset="0"/>
              </a:rPr>
              <a:t>CLASSIFICATION AND EVOLUTION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8600" y="911424"/>
            <a:ext cx="2659528" cy="3915538"/>
            <a:chOff x="3112552" y="1391488"/>
            <a:chExt cx="2659528" cy="3356083"/>
          </a:xfrm>
        </p:grpSpPr>
        <p:sp>
          <p:nvSpPr>
            <p:cNvPr id="5" name="Rounded Rectangle 4"/>
            <p:cNvSpPr/>
            <p:nvPr/>
          </p:nvSpPr>
          <p:spPr>
            <a:xfrm>
              <a:off x="3138305" y="4404629"/>
              <a:ext cx="2608023" cy="342942"/>
            </a:xfrm>
            <a:prstGeom prst="roundRect">
              <a:avLst>
                <a:gd name="adj" fmla="val 0"/>
              </a:avLst>
            </a:prstGeom>
            <a:solidFill>
              <a:srgbClr val="FFC000"/>
            </a:solidFill>
            <a:ln w="762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latin typeface="Tw Cen MT" pitchFamily="34" charset="0"/>
                </a:rPr>
                <a:t>Charles Robert Darwin</a:t>
              </a:r>
              <a:endParaRPr lang="en-US" sz="2000" dirty="0">
                <a:latin typeface="Tw Cen MT" pitchFamily="34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552" y="1391488"/>
              <a:ext cx="2659528" cy="2899520"/>
            </a:xfrm>
            <a:prstGeom prst="roundRect">
              <a:avLst>
                <a:gd name="adj" fmla="val 1521"/>
              </a:avLst>
            </a:prstGeom>
            <a:ln w="762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</p:grpSp>
      <p:sp>
        <p:nvSpPr>
          <p:cNvPr id="7" name="Rectangle 6"/>
          <p:cNvSpPr/>
          <p:nvPr/>
        </p:nvSpPr>
        <p:spPr>
          <a:xfrm>
            <a:off x="3235693" y="666750"/>
            <a:ext cx="5832107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b="1" dirty="0">
                <a:solidFill>
                  <a:srgbClr val="000099"/>
                </a:solidFill>
                <a:latin typeface="Tw Cen MT" pitchFamily="34" charset="0"/>
              </a:rPr>
              <a:t>CHARLES DARWIN </a:t>
            </a:r>
            <a:r>
              <a:rPr lang="en-US" b="1" dirty="0">
                <a:latin typeface="Tw Cen MT" pitchFamily="34" charset="0"/>
              </a:rPr>
              <a:t>first described this </a:t>
            </a:r>
            <a:r>
              <a:rPr lang="en-US" b="1" dirty="0">
                <a:solidFill>
                  <a:srgbClr val="000099"/>
                </a:solidFill>
                <a:latin typeface="Tw Cen MT" pitchFamily="34" charset="0"/>
              </a:rPr>
              <a:t>IDEA OF EVOLUTION</a:t>
            </a:r>
          </a:p>
          <a:p>
            <a:r>
              <a:rPr lang="en-US" b="1" dirty="0">
                <a:latin typeface="Tw Cen MT" pitchFamily="34" charset="0"/>
              </a:rPr>
              <a:t>in 1859 in his book, The </a:t>
            </a:r>
            <a:r>
              <a:rPr lang="en-US" b="1" dirty="0">
                <a:solidFill>
                  <a:srgbClr val="FF3300"/>
                </a:solidFill>
                <a:latin typeface="Tw Cen MT" pitchFamily="34" charset="0"/>
              </a:rPr>
              <a:t>ORIGIN OF SPECIES</a:t>
            </a:r>
            <a:r>
              <a:rPr lang="en-US" b="1" dirty="0">
                <a:latin typeface="Tw Cen MT" pitchFamily="34" charset="0"/>
              </a:rPr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313080"/>
            <a:ext cx="2706991" cy="351388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2" r="13021" b="6845"/>
          <a:stretch/>
        </p:blipFill>
        <p:spPr>
          <a:xfrm>
            <a:off x="5838305" y="1318890"/>
            <a:ext cx="3210445" cy="171620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40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50"/>
                            </p:stCondLst>
                            <p:childTnLst>
                              <p:par>
                                <p:cTn id="12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97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200" y="225608"/>
            <a:ext cx="549836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b="1" dirty="0">
                <a:solidFill>
                  <a:srgbClr val="800080"/>
                </a:solidFill>
                <a:latin typeface="Futura Md BT" pitchFamily="34" charset="0"/>
              </a:rPr>
              <a:t>CLASSIFICATION AND EVOLUTION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70438" y="635972"/>
            <a:ext cx="8621161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000" b="1" i="1" dirty="0">
                <a:gradFill>
                  <a:gsLst>
                    <a:gs pos="50000">
                      <a:srgbClr val="000099"/>
                    </a:gs>
                    <a:gs pos="75000">
                      <a:srgbClr val="FF3300"/>
                    </a:gs>
                  </a:gsLst>
                  <a:lin ang="5400000" scaled="1"/>
                </a:gradFill>
                <a:latin typeface="Calisto MT" pitchFamily="18" charset="0"/>
              </a:rPr>
              <a:t>When we connect this idea of evolution to classification</a:t>
            </a:r>
            <a:r>
              <a:rPr lang="en-US" b="1" dirty="0">
                <a:latin typeface="Tw Cen MT" pitchFamily="34" charset="0"/>
              </a:rPr>
              <a:t>, we will find </a:t>
            </a:r>
            <a:r>
              <a:rPr lang="en-US" sz="2000" b="1" i="1" dirty="0">
                <a:gradFill>
                  <a:gsLst>
                    <a:gs pos="47000">
                      <a:srgbClr val="006600"/>
                    </a:gs>
                    <a:gs pos="82000">
                      <a:srgbClr val="9900FF"/>
                    </a:gs>
                  </a:gsLst>
                  <a:lin ang="5400000" scaled="1"/>
                </a:gradFill>
                <a:latin typeface="Calisto MT" pitchFamily="18" charset="0"/>
              </a:rPr>
              <a:t>some groups of</a:t>
            </a:r>
          </a:p>
          <a:p>
            <a:r>
              <a:rPr lang="en-US" sz="2000" b="1" i="1" dirty="0">
                <a:gradFill>
                  <a:gsLst>
                    <a:gs pos="47000">
                      <a:srgbClr val="006600"/>
                    </a:gs>
                    <a:gs pos="82000">
                      <a:srgbClr val="9900FF"/>
                    </a:gs>
                  </a:gsLst>
                  <a:lin ang="5400000" scaled="1"/>
                </a:gradFill>
                <a:latin typeface="Calisto MT" pitchFamily="18" charset="0"/>
              </a:rPr>
              <a:t>organisms which have ancient body designs that have not changed very much</a:t>
            </a:r>
            <a:r>
              <a:rPr lang="en-US" sz="2000" b="1" i="1" dirty="0">
                <a:latin typeface="Calisto MT" pitchFamily="18" charset="0"/>
              </a:rPr>
              <a:t>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" y="1462129"/>
            <a:ext cx="9143999" cy="3186957"/>
            <a:chOff x="1" y="1462129"/>
            <a:chExt cx="9143999" cy="3186957"/>
          </a:xfrm>
        </p:grpSpPr>
        <p:grpSp>
          <p:nvGrpSpPr>
            <p:cNvPr id="13" name="Group 12"/>
            <p:cNvGrpSpPr/>
            <p:nvPr/>
          </p:nvGrpSpPr>
          <p:grpSpPr>
            <a:xfrm>
              <a:off x="1" y="1462129"/>
              <a:ext cx="8458200" cy="3186957"/>
              <a:chOff x="457201" y="1319431"/>
              <a:chExt cx="7280471" cy="274320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14" r="5475"/>
              <a:stretch/>
            </p:blipFill>
            <p:spPr>
              <a:xfrm>
                <a:off x="457201" y="1319431"/>
                <a:ext cx="4044064" cy="274320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3"/>
              <a:stretch/>
            </p:blipFill>
            <p:spPr>
              <a:xfrm>
                <a:off x="4382480" y="1319431"/>
                <a:ext cx="3355192" cy="2743200"/>
              </a:xfrm>
              <a:prstGeom prst="rect">
                <a:avLst/>
              </a:prstGeom>
            </p:spPr>
          </p:pic>
        </p:grpSp>
        <p:sp>
          <p:nvSpPr>
            <p:cNvPr id="4" name="Rectangle 3"/>
            <p:cNvSpPr/>
            <p:nvPr/>
          </p:nvSpPr>
          <p:spPr>
            <a:xfrm>
              <a:off x="8458199" y="1462129"/>
              <a:ext cx="685801" cy="3186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542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400"/>
                            </p:stCondLst>
                            <p:childTnLst>
                              <p:par>
                                <p:cTn id="12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200" y="225608"/>
            <a:ext cx="549836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b="1" dirty="0">
                <a:solidFill>
                  <a:srgbClr val="800080"/>
                </a:solidFill>
                <a:latin typeface="Futura Md BT" pitchFamily="34" charset="0"/>
              </a:rPr>
              <a:t>CLASSIFICATION AND EVOLUTION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70439" y="635973"/>
            <a:ext cx="8281436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b="1" dirty="0">
                <a:latin typeface="Tw Cen MT" pitchFamily="34" charset="0"/>
              </a:rPr>
              <a:t>We will also find </a:t>
            </a:r>
            <a:r>
              <a:rPr lang="en-US" sz="2000" b="1" i="1" dirty="0">
                <a:gradFill>
                  <a:gsLst>
                    <a:gs pos="50000">
                      <a:srgbClr val="000099"/>
                    </a:gs>
                    <a:gs pos="75000">
                      <a:srgbClr val="FF3300"/>
                    </a:gs>
                  </a:gsLst>
                  <a:lin ang="5400000" scaled="1"/>
                </a:gradFill>
                <a:latin typeface="Calisto MT" pitchFamily="18" charset="0"/>
              </a:rPr>
              <a:t>Other Groups Of Organisms</a:t>
            </a:r>
            <a:r>
              <a:rPr lang="en-US" b="1" dirty="0">
                <a:latin typeface="Tw Cen MT" pitchFamily="34" charset="0"/>
              </a:rPr>
              <a:t> that </a:t>
            </a:r>
          </a:p>
          <a:p>
            <a:r>
              <a:rPr lang="en-US" sz="2000" b="1" i="1" dirty="0">
                <a:gradFill>
                  <a:gsLst>
                    <a:gs pos="47000">
                      <a:srgbClr val="006600"/>
                    </a:gs>
                    <a:gs pos="82000">
                      <a:srgbClr val="9900FF"/>
                    </a:gs>
                  </a:gsLst>
                  <a:lin ang="5400000" scaled="1"/>
                </a:gradFill>
                <a:latin typeface="Calisto MT" pitchFamily="18" charset="0"/>
              </a:rPr>
              <a:t>Have Acquired Their Particular Body Designs Relatively Recently.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1319430"/>
            <a:ext cx="9144000" cy="3824069"/>
            <a:chOff x="0" y="1319430"/>
            <a:chExt cx="9144000" cy="382406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38"/>
            <a:stretch/>
          </p:blipFill>
          <p:spPr>
            <a:xfrm>
              <a:off x="0" y="1319430"/>
              <a:ext cx="4384752" cy="382406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4752" y="1332130"/>
              <a:ext cx="4759248" cy="3811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457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70"/>
                            </p:stCondLst>
                            <p:childTnLst>
                              <p:par>
                                <p:cTn id="12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200" y="225608"/>
            <a:ext cx="549836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b="1" dirty="0">
                <a:solidFill>
                  <a:srgbClr val="800080"/>
                </a:solidFill>
                <a:latin typeface="Futura Md BT" pitchFamily="34" charset="0"/>
              </a:rPr>
              <a:t>CLASSIFICATION AND EVOLUTION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70438" y="635972"/>
            <a:ext cx="8621161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b="1" dirty="0">
                <a:latin typeface="Tw Cen MT" pitchFamily="34" charset="0"/>
              </a:rPr>
              <a:t>Those in the </a:t>
            </a:r>
            <a:r>
              <a:rPr lang="en-US" sz="2000" b="1" i="1" dirty="0">
                <a:solidFill>
                  <a:srgbClr val="0000FF"/>
                </a:solidFill>
                <a:latin typeface="Calisto MT" pitchFamily="18" charset="0"/>
              </a:rPr>
              <a:t>first group </a:t>
            </a:r>
            <a:r>
              <a:rPr lang="en-US" b="1" dirty="0">
                <a:latin typeface="Tw Cen MT" pitchFamily="34" charset="0"/>
              </a:rPr>
              <a:t>are frequently referred to as </a:t>
            </a:r>
            <a:r>
              <a:rPr lang="en-US" sz="2000" b="1" i="1" dirty="0">
                <a:solidFill>
                  <a:srgbClr val="0000FF"/>
                </a:solidFill>
                <a:latin typeface="Calisto MT" pitchFamily="18" charset="0"/>
              </a:rPr>
              <a:t>‘primitive’ or ‘lower’ </a:t>
            </a:r>
            <a:r>
              <a:rPr lang="en-US" b="1" dirty="0">
                <a:latin typeface="Tw Cen MT" pitchFamily="34" charset="0"/>
              </a:rPr>
              <a:t>organisms,</a:t>
            </a:r>
          </a:p>
          <a:p>
            <a:r>
              <a:rPr lang="en-US" b="1" dirty="0">
                <a:latin typeface="Tw Cen MT" pitchFamily="34" charset="0"/>
              </a:rPr>
              <a:t>while those in the </a:t>
            </a:r>
            <a:r>
              <a:rPr lang="en-US" sz="2000" b="1" i="1" dirty="0">
                <a:solidFill>
                  <a:srgbClr val="CC0099"/>
                </a:solidFill>
                <a:latin typeface="Calisto MT" pitchFamily="18" charset="0"/>
              </a:rPr>
              <a:t>second</a:t>
            </a:r>
            <a:r>
              <a:rPr lang="en-US" b="1" dirty="0">
                <a:solidFill>
                  <a:srgbClr val="CC0099"/>
                </a:solidFill>
                <a:latin typeface="Tw Cen MT" pitchFamily="34" charset="0"/>
              </a:rPr>
              <a:t> </a:t>
            </a:r>
            <a:r>
              <a:rPr lang="en-US" sz="2000" b="1" i="1" dirty="0">
                <a:solidFill>
                  <a:srgbClr val="CC0099"/>
                </a:solidFill>
                <a:latin typeface="Calisto MT" pitchFamily="18" charset="0"/>
              </a:rPr>
              <a:t>group</a:t>
            </a:r>
            <a:r>
              <a:rPr lang="en-US" b="1" dirty="0">
                <a:solidFill>
                  <a:srgbClr val="CC0099"/>
                </a:solidFill>
                <a:latin typeface="Tw Cen MT" pitchFamily="34" charset="0"/>
              </a:rPr>
              <a:t> </a:t>
            </a:r>
            <a:r>
              <a:rPr lang="en-US" b="1" dirty="0">
                <a:latin typeface="Tw Cen MT" pitchFamily="34" charset="0"/>
              </a:rPr>
              <a:t>are called </a:t>
            </a:r>
            <a:r>
              <a:rPr lang="en-US" sz="2000" b="1" i="1" dirty="0">
                <a:solidFill>
                  <a:srgbClr val="CC0099"/>
                </a:solidFill>
                <a:latin typeface="Calisto MT" pitchFamily="18" charset="0"/>
              </a:rPr>
              <a:t>‘advanced’ or ‘higher’ </a:t>
            </a:r>
            <a:r>
              <a:rPr lang="en-US" b="1" dirty="0">
                <a:latin typeface="Tw Cen MT" pitchFamily="34" charset="0"/>
              </a:rPr>
              <a:t>organisms.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142" y="1313080"/>
            <a:ext cx="5739665" cy="3826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94" y="1313080"/>
            <a:ext cx="2731948" cy="383041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-1" y="1301751"/>
            <a:ext cx="9144001" cy="3837580"/>
            <a:chOff x="-1" y="1301751"/>
            <a:chExt cx="9144001" cy="383758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5544" y="1301751"/>
              <a:ext cx="2578456" cy="383758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4742" y="1313079"/>
              <a:ext cx="2590801" cy="1951156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54"/>
            <a:stretch/>
          </p:blipFill>
          <p:spPr>
            <a:xfrm>
              <a:off x="3974743" y="3229297"/>
              <a:ext cx="2590800" cy="1910034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67"/>
            <a:stretch/>
          </p:blipFill>
          <p:spPr>
            <a:xfrm>
              <a:off x="-1" y="1313078"/>
              <a:ext cx="3974743" cy="3826251"/>
            </a:xfrm>
            <a:prstGeom prst="rect">
              <a:avLst/>
            </a:prstGeom>
            <a:ln w="1270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216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3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200" y="225608"/>
            <a:ext cx="549836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b="1" dirty="0">
                <a:solidFill>
                  <a:srgbClr val="800080"/>
                </a:solidFill>
                <a:latin typeface="Futura Md BT" pitchFamily="34" charset="0"/>
              </a:rPr>
              <a:t>CLASSIFICATION AND EVOLUTION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70438" y="585101"/>
            <a:ext cx="8773561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b="1" dirty="0">
                <a:latin typeface="Tw Cen MT" pitchFamily="34" charset="0"/>
              </a:rPr>
              <a:t>We can say is that some are </a:t>
            </a:r>
            <a:r>
              <a:rPr lang="en-US" sz="2000" b="1" i="1" dirty="0">
                <a:solidFill>
                  <a:srgbClr val="EE2D00"/>
                </a:solidFill>
                <a:latin typeface="Calisto MT" pitchFamily="18" charset="0"/>
              </a:rPr>
              <a:t>‘Older’ </a:t>
            </a:r>
            <a:r>
              <a:rPr lang="en-US" b="1" dirty="0">
                <a:latin typeface="Tw Cen MT" pitchFamily="34" charset="0"/>
              </a:rPr>
              <a:t>organisms, while some are </a:t>
            </a:r>
            <a:r>
              <a:rPr lang="en-US" sz="2000" b="1" i="1" dirty="0">
                <a:solidFill>
                  <a:srgbClr val="EE2D00"/>
                </a:solidFill>
                <a:latin typeface="Calisto MT" pitchFamily="18" charset="0"/>
              </a:rPr>
              <a:t>‘Younger’ </a:t>
            </a:r>
            <a:r>
              <a:rPr lang="en-US" b="1" dirty="0">
                <a:latin typeface="Tw Cen MT" pitchFamily="34" charset="0"/>
              </a:rPr>
              <a:t>organisms.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971550"/>
            <a:ext cx="1764902" cy="1411922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68" y="3653320"/>
            <a:ext cx="2035242" cy="1356830"/>
          </a:xfrm>
          <a:prstGeom prst="ellipse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t="15625" r="18320" b="1042"/>
          <a:stretch/>
        </p:blipFill>
        <p:spPr>
          <a:xfrm>
            <a:off x="100121" y="3072298"/>
            <a:ext cx="1876947" cy="1356830"/>
          </a:xfrm>
          <a:prstGeom prst="ellipse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03"/>
          <a:stretch/>
        </p:blipFill>
        <p:spPr>
          <a:xfrm>
            <a:off x="167176" y="1566243"/>
            <a:ext cx="1779269" cy="1411922"/>
          </a:xfrm>
          <a:prstGeom prst="ellipse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925090" y="1080388"/>
            <a:ext cx="4066510" cy="1191816"/>
          </a:xfrm>
          <a:prstGeom prst="roundRect">
            <a:avLst/>
          </a:prstGeom>
          <a:gradFill>
            <a:gsLst>
              <a:gs pos="0">
                <a:srgbClr val="F593A8">
                  <a:alpha val="63000"/>
                </a:srgbClr>
              </a:gs>
              <a:gs pos="100000">
                <a:srgbClr val="F593A8">
                  <a:tint val="23500"/>
                  <a:satMod val="160000"/>
                </a:srgbClr>
              </a:gs>
            </a:gsLst>
            <a:lin ang="5400000" scaled="1"/>
          </a:gradFill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0099"/>
                </a:solidFill>
                <a:latin typeface="Comic Sans MS" pitchFamily="66" charset="0"/>
              </a:rPr>
              <a:t>The terms ‘primitive’ or ‘lower’ and ‘advanced’ or ‘higher’ are not quite correct since they do not properly relate to the differences.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8" t="10937" r="22941" b="28129"/>
          <a:stretch/>
        </p:blipFill>
        <p:spPr>
          <a:xfrm>
            <a:off x="3505200" y="1566243"/>
            <a:ext cx="2020715" cy="1397943"/>
          </a:xfrm>
          <a:prstGeom prst="ellipse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903" y="2991900"/>
            <a:ext cx="2015830" cy="135683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298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19725" y="680212"/>
            <a:ext cx="3657600" cy="8771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700" b="1" dirty="0">
                <a:latin typeface="Tw Cen MT" pitchFamily="34" charset="0"/>
              </a:rPr>
              <a:t>It may not be wrong to say that</a:t>
            </a:r>
            <a:r>
              <a:rPr lang="en-US" sz="1700" b="1" dirty="0">
                <a:latin typeface="Calisto MT" pitchFamily="18" charset="0"/>
              </a:rPr>
              <a:t> </a:t>
            </a:r>
            <a:r>
              <a:rPr lang="en-US" sz="1700" b="1" i="1" dirty="0">
                <a:gradFill>
                  <a:gsLst>
                    <a:gs pos="50000">
                      <a:srgbClr val="004C00"/>
                    </a:gs>
                    <a:gs pos="75000">
                      <a:srgbClr val="FF3300"/>
                    </a:gs>
                  </a:gsLst>
                  <a:lin ang="5400000" scaled="1"/>
                </a:gradFill>
                <a:latin typeface="Calisto MT" pitchFamily="18" charset="0"/>
              </a:rPr>
              <a:t>older</a:t>
            </a:r>
            <a:r>
              <a:rPr lang="en-US" sz="1700" b="1" i="1" dirty="0">
                <a:gradFill>
                  <a:gsLst>
                    <a:gs pos="50000">
                      <a:srgbClr val="006600"/>
                    </a:gs>
                    <a:gs pos="75000">
                      <a:srgbClr val="FF3300"/>
                    </a:gs>
                  </a:gsLst>
                  <a:lin ang="5400000" scaled="1"/>
                </a:gradFill>
                <a:latin typeface="Calisto MT" pitchFamily="18" charset="0"/>
              </a:rPr>
              <a:t> </a:t>
            </a:r>
            <a:r>
              <a:rPr lang="en-US" sz="1700" b="1" i="1" dirty="0">
                <a:gradFill>
                  <a:gsLst>
                    <a:gs pos="50000">
                      <a:srgbClr val="004C00"/>
                    </a:gs>
                    <a:gs pos="75000">
                      <a:srgbClr val="FF3300"/>
                    </a:gs>
                  </a:gsLst>
                  <a:lin ang="5400000" scaled="1"/>
                </a:gradFill>
                <a:latin typeface="Calisto MT" pitchFamily="18" charset="0"/>
              </a:rPr>
              <a:t>organisms</a:t>
            </a:r>
            <a:r>
              <a:rPr lang="en-US" sz="1700" b="1" i="1" dirty="0">
                <a:gradFill>
                  <a:gsLst>
                    <a:gs pos="50000">
                      <a:srgbClr val="006600"/>
                    </a:gs>
                    <a:gs pos="75000">
                      <a:srgbClr val="FF3300"/>
                    </a:gs>
                  </a:gsLst>
                  <a:lin ang="5400000" scaled="1"/>
                </a:gradFill>
                <a:latin typeface="Calisto MT" pitchFamily="18" charset="0"/>
              </a:rPr>
              <a:t> </a:t>
            </a:r>
            <a:r>
              <a:rPr lang="en-US" sz="1700" b="1" i="1" dirty="0">
                <a:gradFill>
                  <a:gsLst>
                    <a:gs pos="50000">
                      <a:srgbClr val="004C00"/>
                    </a:gs>
                    <a:gs pos="75000">
                      <a:srgbClr val="FF3300"/>
                    </a:gs>
                  </a:gsLst>
                  <a:lin ang="5400000" scaled="1"/>
                </a:gradFill>
                <a:latin typeface="Calisto MT" pitchFamily="18" charset="0"/>
              </a:rPr>
              <a:t>are</a:t>
            </a:r>
            <a:r>
              <a:rPr lang="en-US" sz="1700" b="1" i="1" dirty="0">
                <a:gradFill>
                  <a:gsLst>
                    <a:gs pos="50000">
                      <a:srgbClr val="006600"/>
                    </a:gs>
                    <a:gs pos="75000">
                      <a:srgbClr val="FF3300"/>
                    </a:gs>
                  </a:gsLst>
                  <a:lin ang="5400000" scaled="1"/>
                </a:gradFill>
                <a:latin typeface="Calisto MT" pitchFamily="18" charset="0"/>
              </a:rPr>
              <a:t> </a:t>
            </a:r>
            <a:r>
              <a:rPr lang="en-US" sz="1700" b="1" i="1" dirty="0">
                <a:gradFill>
                  <a:gsLst>
                    <a:gs pos="50000">
                      <a:srgbClr val="004C00"/>
                    </a:gs>
                    <a:gs pos="75000">
                      <a:srgbClr val="FF3300"/>
                    </a:gs>
                  </a:gsLst>
                  <a:lin ang="5400000" scaled="1"/>
                </a:gradFill>
                <a:latin typeface="Calisto MT" pitchFamily="18" charset="0"/>
              </a:rPr>
              <a:t>simpler</a:t>
            </a:r>
            <a:r>
              <a:rPr lang="en-US" sz="1700" b="1" i="1" dirty="0">
                <a:latin typeface="Calisto MT" pitchFamily="18" charset="0"/>
              </a:rPr>
              <a:t>, </a:t>
            </a:r>
            <a:r>
              <a:rPr lang="en-US" sz="1700" b="1" i="1" dirty="0">
                <a:gradFill>
                  <a:gsLst>
                    <a:gs pos="50000">
                      <a:srgbClr val="000099"/>
                    </a:gs>
                    <a:gs pos="75000">
                      <a:srgbClr val="CC0099"/>
                    </a:gs>
                  </a:gsLst>
                  <a:lin ang="5400000" scaled="1"/>
                </a:gradFill>
                <a:latin typeface="Calisto MT" pitchFamily="18" charset="0"/>
              </a:rPr>
              <a:t>while younger organisms are more complex</a:t>
            </a:r>
            <a:r>
              <a:rPr lang="en-US" sz="1700" b="1" i="1" dirty="0">
                <a:latin typeface="Calisto MT" pitchFamily="18" charset="0"/>
              </a:rPr>
              <a:t>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43696" y="1039512"/>
            <a:ext cx="5037438" cy="3566160"/>
            <a:chOff x="448962" y="1039512"/>
            <a:chExt cx="5037438" cy="356616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57200" y="1039512"/>
              <a:ext cx="0" cy="35661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48962" y="4602378"/>
              <a:ext cx="50374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/>
          <p:cNvSpPr/>
          <p:nvPr/>
        </p:nvSpPr>
        <p:spPr>
          <a:xfrm rot="16200000">
            <a:off x="-62351" y="2345211"/>
            <a:ext cx="78419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i="1" dirty="0">
                <a:solidFill>
                  <a:schemeClr val="bg1"/>
                </a:solidFill>
                <a:latin typeface="Calisto MT" pitchFamily="18" charset="0"/>
              </a:rPr>
              <a:t>Time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56681" y="4548142"/>
            <a:ext cx="26380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i="1" dirty="0">
                <a:solidFill>
                  <a:srgbClr val="FFFF00"/>
                </a:solidFill>
                <a:latin typeface="Calisto MT" pitchFamily="18" charset="0"/>
              </a:rPr>
              <a:t>Complexity In Design</a:t>
            </a:r>
            <a:endParaRPr lang="en-US" sz="2200" dirty="0">
              <a:solidFill>
                <a:srgbClr val="FFFF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51352" y="4153416"/>
            <a:ext cx="0" cy="45720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51352" y="3696216"/>
            <a:ext cx="0" cy="45720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51352" y="3239016"/>
            <a:ext cx="0" cy="45720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51352" y="2781816"/>
            <a:ext cx="0" cy="45720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51352" y="2343150"/>
            <a:ext cx="0" cy="45720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51352" y="1885950"/>
            <a:ext cx="0" cy="45720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51352" y="1439618"/>
            <a:ext cx="0" cy="45720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51352" y="984111"/>
            <a:ext cx="0" cy="45720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760">
            <a:off x="1923601" y="3523008"/>
            <a:ext cx="1269202" cy="79536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4" b="16189"/>
          <a:stretch/>
        </p:blipFill>
        <p:spPr>
          <a:xfrm>
            <a:off x="810022" y="2441927"/>
            <a:ext cx="879078" cy="788844"/>
          </a:xfrm>
          <a:prstGeom prst="ellipse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87869">
            <a:off x="1518381" y="2969824"/>
            <a:ext cx="786384" cy="786384"/>
          </a:xfrm>
          <a:prstGeom prst="ellipse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85" y="2271141"/>
            <a:ext cx="868918" cy="786384"/>
          </a:xfrm>
          <a:prstGeom prst="ellipse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825750"/>
            <a:ext cx="803429" cy="761999"/>
          </a:xfrm>
          <a:prstGeom prst="ellipse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1" r="8796" b="5035"/>
          <a:stretch/>
        </p:blipFill>
        <p:spPr>
          <a:xfrm>
            <a:off x="1708755" y="1734566"/>
            <a:ext cx="920145" cy="786384"/>
          </a:xfrm>
          <a:prstGeom prst="ellipse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7" t="6763" r="27991" b="6953"/>
          <a:stretch/>
        </p:blipFill>
        <p:spPr>
          <a:xfrm>
            <a:off x="2603500" y="903590"/>
            <a:ext cx="838879" cy="786384"/>
          </a:xfrm>
          <a:prstGeom prst="ellipse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870" y="1458680"/>
            <a:ext cx="822732" cy="743982"/>
          </a:xfrm>
          <a:prstGeom prst="ellipse">
            <a:avLst/>
          </a:prstGeom>
        </p:spPr>
      </p:pic>
      <p:pic>
        <p:nvPicPr>
          <p:cNvPr id="1026" name="Picture 2" descr="D:\Mamta\CBSE\Ch.7\28.2.17\0_e5a69_969b0c15_L.gif"/>
          <p:cNvPicPr>
            <a:picLocks noChangeAspect="1" noChangeArrowheads="1" noCrop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790832"/>
            <a:ext cx="1202330" cy="146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1097238"/>
            <a:ext cx="982850" cy="786384"/>
          </a:xfrm>
          <a:prstGeom prst="ellipse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2" t="28438" r="13492"/>
          <a:stretch/>
        </p:blipFill>
        <p:spPr>
          <a:xfrm>
            <a:off x="3810000" y="590919"/>
            <a:ext cx="909848" cy="786384"/>
          </a:xfrm>
          <a:prstGeom prst="ellipse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91" r="32726"/>
          <a:stretch/>
        </p:blipFill>
        <p:spPr>
          <a:xfrm>
            <a:off x="641665" y="3776986"/>
            <a:ext cx="908253" cy="786384"/>
          </a:xfrm>
          <a:prstGeom prst="ellipse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457200" y="225608"/>
            <a:ext cx="549836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b="1" dirty="0">
                <a:solidFill>
                  <a:srgbClr val="800080"/>
                </a:solidFill>
                <a:latin typeface="Futura Md BT" pitchFamily="34" charset="0"/>
              </a:rPr>
              <a:t>CLASSIFICATION AND EVOLUTION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764" y="2145692"/>
            <a:ext cx="2417848" cy="278825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321300" y="3538842"/>
            <a:ext cx="3651028" cy="923330"/>
          </a:xfrm>
          <a:prstGeom prst="rect">
            <a:avLst/>
          </a:prstGeom>
          <a:solidFill>
            <a:schemeClr val="tx1">
              <a:alpha val="49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w Cen MT" pitchFamily="34" charset="0"/>
              </a:rPr>
              <a:t>Since there is a possibility that </a:t>
            </a:r>
            <a:r>
              <a:rPr lang="en-US" b="1" i="1" dirty="0">
                <a:gradFill>
                  <a:gsLst>
                    <a:gs pos="50000">
                      <a:srgbClr val="00FF00"/>
                    </a:gs>
                    <a:gs pos="75000">
                      <a:srgbClr val="FFFF00"/>
                    </a:gs>
                  </a:gsLst>
                  <a:lin ang="5400000" scaled="1"/>
                </a:gradFill>
                <a:latin typeface="Calisto MT" pitchFamily="18" charset="0"/>
              </a:rPr>
              <a:t>Complexity In Design Will Increase Over Evolutionary Time,</a:t>
            </a:r>
          </a:p>
        </p:txBody>
      </p:sp>
      <p:pic>
        <p:nvPicPr>
          <p:cNvPr id="1028" name="Picture 4" descr="D:\Mamta\State Board\8th_Bio\Ch.18\download.png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54480">
            <a:off x="1233014" y="3467615"/>
            <a:ext cx="31665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4" descr="D:\Mamta\State Board\8th_Bio\Ch.18\download.png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54480">
            <a:off x="2130521" y="2677570"/>
            <a:ext cx="31665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D:\Mamta\State Board\8th_Bio\Ch.18\download.png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54480">
            <a:off x="2994358" y="1939959"/>
            <a:ext cx="31665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D:\Mamta\State Board\8th_Bio\Ch.18\download.png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54480">
            <a:off x="3648921" y="1106410"/>
            <a:ext cx="31665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99" y="1312801"/>
            <a:ext cx="99689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88" dur="3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3" grpId="0"/>
      <p:bldP spid="14" grpId="0"/>
      <p:bldP spid="5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708900" y="845130"/>
            <a:ext cx="4700492" cy="640022"/>
          </a:xfrm>
          <a:custGeom>
            <a:avLst/>
            <a:gdLst>
              <a:gd name="connsiteX0" fmla="*/ 0 w 6096000"/>
              <a:gd name="connsiteY0" fmla="*/ 812799 h 812799"/>
              <a:gd name="connsiteX1" fmla="*/ 609599 w 6096000"/>
              <a:gd name="connsiteY1" fmla="*/ 0 h 812799"/>
              <a:gd name="connsiteX2" fmla="*/ 5486401 w 6096000"/>
              <a:gd name="connsiteY2" fmla="*/ 0 h 812799"/>
              <a:gd name="connsiteX3" fmla="*/ 6096000 w 6096000"/>
              <a:gd name="connsiteY3" fmla="*/ 812799 h 812799"/>
              <a:gd name="connsiteX4" fmla="*/ 0 w 6096000"/>
              <a:gd name="connsiteY4" fmla="*/ 812799 h 812799"/>
              <a:gd name="connsiteX0" fmla="*/ 6096000 w 6096000"/>
              <a:gd name="connsiteY0" fmla="*/ 0 h 812797"/>
              <a:gd name="connsiteX1" fmla="*/ 5486401 w 6096000"/>
              <a:gd name="connsiteY1" fmla="*/ 812797 h 812797"/>
              <a:gd name="connsiteX2" fmla="*/ 491011 w 6096000"/>
              <a:gd name="connsiteY2" fmla="*/ 632163 h 812797"/>
              <a:gd name="connsiteX3" fmla="*/ 0 w 6096000"/>
              <a:gd name="connsiteY3" fmla="*/ 0 h 812797"/>
              <a:gd name="connsiteX4" fmla="*/ 6096000 w 6096000"/>
              <a:gd name="connsiteY4" fmla="*/ 0 h 812797"/>
              <a:gd name="connsiteX0" fmla="*/ 6096000 w 6096000"/>
              <a:gd name="connsiteY0" fmla="*/ 0 h 654742"/>
              <a:gd name="connsiteX1" fmla="*/ 5619812 w 6096000"/>
              <a:gd name="connsiteY1" fmla="*/ 654742 h 654742"/>
              <a:gd name="connsiteX2" fmla="*/ 491011 w 6096000"/>
              <a:gd name="connsiteY2" fmla="*/ 632163 h 654742"/>
              <a:gd name="connsiteX3" fmla="*/ 0 w 6096000"/>
              <a:gd name="connsiteY3" fmla="*/ 0 h 654742"/>
              <a:gd name="connsiteX4" fmla="*/ 6096000 w 6096000"/>
              <a:gd name="connsiteY4" fmla="*/ 0 h 654742"/>
              <a:gd name="connsiteX0" fmla="*/ 6096000 w 6096000"/>
              <a:gd name="connsiteY0" fmla="*/ 0 h 632163"/>
              <a:gd name="connsiteX1" fmla="*/ 5652753 w 6096000"/>
              <a:gd name="connsiteY1" fmla="*/ 629654 h 632163"/>
              <a:gd name="connsiteX2" fmla="*/ 491011 w 6096000"/>
              <a:gd name="connsiteY2" fmla="*/ 632163 h 632163"/>
              <a:gd name="connsiteX3" fmla="*/ 0 w 6096000"/>
              <a:gd name="connsiteY3" fmla="*/ 0 h 632163"/>
              <a:gd name="connsiteX4" fmla="*/ 6096000 w 6096000"/>
              <a:gd name="connsiteY4" fmla="*/ 0 h 632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32163">
                <a:moveTo>
                  <a:pt x="6096000" y="0"/>
                </a:moveTo>
                <a:lnTo>
                  <a:pt x="5652753" y="629654"/>
                </a:lnTo>
                <a:lnTo>
                  <a:pt x="491011" y="632163"/>
                </a:lnTo>
                <a:lnTo>
                  <a:pt x="0" y="0"/>
                </a:lnTo>
                <a:lnTo>
                  <a:pt x="609600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1129029" tIns="62231" rIns="1129031" bIns="62231" numCol="1" spcCol="1270" anchor="ctr" anchorCtr="0">
            <a:noAutofit/>
          </a:bodyPr>
          <a:lstStyle/>
          <a:p>
            <a:pPr lvl="0" algn="ctr" defTabSz="2178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900" kern="1200"/>
          </a:p>
        </p:txBody>
      </p:sp>
      <p:sp>
        <p:nvSpPr>
          <p:cNvPr id="25" name="Freeform 24"/>
          <p:cNvSpPr/>
          <p:nvPr/>
        </p:nvSpPr>
        <p:spPr>
          <a:xfrm>
            <a:off x="947537" y="1471249"/>
            <a:ext cx="4235919" cy="822904"/>
          </a:xfrm>
          <a:custGeom>
            <a:avLst/>
            <a:gdLst>
              <a:gd name="connsiteX0" fmla="*/ 0 w 4876800"/>
              <a:gd name="connsiteY0" fmla="*/ 812799 h 812799"/>
              <a:gd name="connsiteX1" fmla="*/ 609599 w 4876800"/>
              <a:gd name="connsiteY1" fmla="*/ 0 h 812799"/>
              <a:gd name="connsiteX2" fmla="*/ 4267201 w 4876800"/>
              <a:gd name="connsiteY2" fmla="*/ 0 h 812799"/>
              <a:gd name="connsiteX3" fmla="*/ 4876800 w 4876800"/>
              <a:gd name="connsiteY3" fmla="*/ 812799 h 812799"/>
              <a:gd name="connsiteX4" fmla="*/ 0 w 4876800"/>
              <a:gd name="connsiteY4" fmla="*/ 812799 h 81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6800" h="812799">
                <a:moveTo>
                  <a:pt x="4876800" y="1"/>
                </a:moveTo>
                <a:lnTo>
                  <a:pt x="4267201" y="812798"/>
                </a:lnTo>
                <a:lnTo>
                  <a:pt x="609599" y="812798"/>
                </a:lnTo>
                <a:lnTo>
                  <a:pt x="0" y="1"/>
                </a:lnTo>
                <a:lnTo>
                  <a:pt x="4876800" y="1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915669" tIns="62231" rIns="915671" bIns="62231" numCol="1" spcCol="1270" anchor="ctr" anchorCtr="0">
            <a:noAutofit/>
          </a:bodyPr>
          <a:lstStyle/>
          <a:p>
            <a:pPr lvl="0" algn="ctr" defTabSz="2178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900" kern="1200"/>
          </a:p>
        </p:txBody>
      </p:sp>
      <p:sp>
        <p:nvSpPr>
          <p:cNvPr id="26" name="Freeform 25"/>
          <p:cNvSpPr/>
          <p:nvPr/>
        </p:nvSpPr>
        <p:spPr>
          <a:xfrm>
            <a:off x="1408498" y="2303099"/>
            <a:ext cx="3301295" cy="822904"/>
          </a:xfrm>
          <a:custGeom>
            <a:avLst/>
            <a:gdLst>
              <a:gd name="connsiteX0" fmla="*/ 0 w 3657600"/>
              <a:gd name="connsiteY0" fmla="*/ 812799 h 812799"/>
              <a:gd name="connsiteX1" fmla="*/ 609599 w 3657600"/>
              <a:gd name="connsiteY1" fmla="*/ 0 h 812799"/>
              <a:gd name="connsiteX2" fmla="*/ 3048001 w 3657600"/>
              <a:gd name="connsiteY2" fmla="*/ 0 h 812799"/>
              <a:gd name="connsiteX3" fmla="*/ 3657600 w 3657600"/>
              <a:gd name="connsiteY3" fmla="*/ 812799 h 812799"/>
              <a:gd name="connsiteX4" fmla="*/ 0 w 3657600"/>
              <a:gd name="connsiteY4" fmla="*/ 812799 h 81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812799">
                <a:moveTo>
                  <a:pt x="3657600" y="1"/>
                </a:moveTo>
                <a:lnTo>
                  <a:pt x="3048001" y="812798"/>
                </a:lnTo>
                <a:lnTo>
                  <a:pt x="609599" y="812798"/>
                </a:lnTo>
                <a:lnTo>
                  <a:pt x="0" y="1"/>
                </a:lnTo>
                <a:lnTo>
                  <a:pt x="3657600" y="1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702310" tIns="62231" rIns="702310" bIns="62230" numCol="1" spcCol="1270" anchor="ctr" anchorCtr="0">
            <a:noAutofit/>
          </a:bodyPr>
          <a:lstStyle/>
          <a:p>
            <a:pPr lvl="0" algn="ctr" defTabSz="2178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900" kern="1200"/>
          </a:p>
        </p:txBody>
      </p:sp>
      <p:sp>
        <p:nvSpPr>
          <p:cNvPr id="27" name="Freeform 26"/>
          <p:cNvSpPr/>
          <p:nvPr/>
        </p:nvSpPr>
        <p:spPr>
          <a:xfrm>
            <a:off x="1875810" y="3141299"/>
            <a:ext cx="2366671" cy="822904"/>
          </a:xfrm>
          <a:custGeom>
            <a:avLst/>
            <a:gdLst>
              <a:gd name="connsiteX0" fmla="*/ 0 w 2438400"/>
              <a:gd name="connsiteY0" fmla="*/ 812799 h 812799"/>
              <a:gd name="connsiteX1" fmla="*/ 609599 w 2438400"/>
              <a:gd name="connsiteY1" fmla="*/ 0 h 812799"/>
              <a:gd name="connsiteX2" fmla="*/ 1828801 w 2438400"/>
              <a:gd name="connsiteY2" fmla="*/ 0 h 812799"/>
              <a:gd name="connsiteX3" fmla="*/ 2438400 w 2438400"/>
              <a:gd name="connsiteY3" fmla="*/ 812799 h 812799"/>
              <a:gd name="connsiteX4" fmla="*/ 0 w 2438400"/>
              <a:gd name="connsiteY4" fmla="*/ 812799 h 81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812799">
                <a:moveTo>
                  <a:pt x="2438400" y="1"/>
                </a:moveTo>
                <a:lnTo>
                  <a:pt x="1828801" y="812798"/>
                </a:lnTo>
                <a:lnTo>
                  <a:pt x="609599" y="812798"/>
                </a:lnTo>
                <a:lnTo>
                  <a:pt x="0" y="1"/>
                </a:lnTo>
                <a:lnTo>
                  <a:pt x="2438400" y="1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488950" tIns="62230" rIns="488950" bIns="62231" numCol="1" spcCol="1270" anchor="ctr" anchorCtr="0">
            <a:noAutofit/>
          </a:bodyPr>
          <a:lstStyle/>
          <a:p>
            <a:pPr lvl="0" algn="ctr" defTabSz="2178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900" kern="1200"/>
          </a:p>
        </p:txBody>
      </p:sp>
      <p:sp>
        <p:nvSpPr>
          <p:cNvPr id="28" name="Freeform 27"/>
          <p:cNvSpPr/>
          <p:nvPr/>
        </p:nvSpPr>
        <p:spPr>
          <a:xfrm>
            <a:off x="1969011" y="3904064"/>
            <a:ext cx="2246945" cy="905194"/>
          </a:xfrm>
          <a:custGeom>
            <a:avLst/>
            <a:gdLst>
              <a:gd name="connsiteX0" fmla="*/ 0 w 1219200"/>
              <a:gd name="connsiteY0" fmla="*/ 812799 h 812799"/>
              <a:gd name="connsiteX1" fmla="*/ 609599 w 1219200"/>
              <a:gd name="connsiteY1" fmla="*/ 0 h 812799"/>
              <a:gd name="connsiteX2" fmla="*/ 609601 w 1219200"/>
              <a:gd name="connsiteY2" fmla="*/ 0 h 812799"/>
              <a:gd name="connsiteX3" fmla="*/ 1219200 w 1219200"/>
              <a:gd name="connsiteY3" fmla="*/ 812799 h 812799"/>
              <a:gd name="connsiteX4" fmla="*/ 0 w 1219200"/>
              <a:gd name="connsiteY4" fmla="*/ 812799 h 812799"/>
              <a:gd name="connsiteX0" fmla="*/ 1602469 w 1602469"/>
              <a:gd name="connsiteY0" fmla="*/ 0 h 812799"/>
              <a:gd name="connsiteX1" fmla="*/ 992870 w 1602469"/>
              <a:gd name="connsiteY1" fmla="*/ 812799 h 812799"/>
              <a:gd name="connsiteX2" fmla="*/ 992868 w 1602469"/>
              <a:gd name="connsiteY2" fmla="*/ 812799 h 812799"/>
              <a:gd name="connsiteX3" fmla="*/ 0 w 1602469"/>
              <a:gd name="connsiteY3" fmla="*/ 0 h 812799"/>
              <a:gd name="connsiteX4" fmla="*/ 1602469 w 1602469"/>
              <a:gd name="connsiteY4" fmla="*/ 0 h 812799"/>
              <a:gd name="connsiteX0" fmla="*/ 2113494 w 2113494"/>
              <a:gd name="connsiteY0" fmla="*/ 0 h 825343"/>
              <a:gd name="connsiteX1" fmla="*/ 992870 w 2113494"/>
              <a:gd name="connsiteY1" fmla="*/ 825343 h 825343"/>
              <a:gd name="connsiteX2" fmla="*/ 992868 w 2113494"/>
              <a:gd name="connsiteY2" fmla="*/ 825343 h 825343"/>
              <a:gd name="connsiteX3" fmla="*/ 0 w 2113494"/>
              <a:gd name="connsiteY3" fmla="*/ 12544 h 825343"/>
              <a:gd name="connsiteX4" fmla="*/ 2113494 w 2113494"/>
              <a:gd name="connsiteY4" fmla="*/ 0 h 825343"/>
              <a:gd name="connsiteX0" fmla="*/ 2107106 w 2107106"/>
              <a:gd name="connsiteY0" fmla="*/ 0 h 831615"/>
              <a:gd name="connsiteX1" fmla="*/ 992870 w 2107106"/>
              <a:gd name="connsiteY1" fmla="*/ 831615 h 831615"/>
              <a:gd name="connsiteX2" fmla="*/ 992868 w 2107106"/>
              <a:gd name="connsiteY2" fmla="*/ 831615 h 831615"/>
              <a:gd name="connsiteX3" fmla="*/ 0 w 2107106"/>
              <a:gd name="connsiteY3" fmla="*/ 18816 h 831615"/>
              <a:gd name="connsiteX4" fmla="*/ 2107106 w 2107106"/>
              <a:gd name="connsiteY4" fmla="*/ 0 h 831615"/>
              <a:gd name="connsiteX0" fmla="*/ 2075167 w 2075167"/>
              <a:gd name="connsiteY0" fmla="*/ 0 h 825343"/>
              <a:gd name="connsiteX1" fmla="*/ 992870 w 2075167"/>
              <a:gd name="connsiteY1" fmla="*/ 825343 h 825343"/>
              <a:gd name="connsiteX2" fmla="*/ 992868 w 2075167"/>
              <a:gd name="connsiteY2" fmla="*/ 825343 h 825343"/>
              <a:gd name="connsiteX3" fmla="*/ 0 w 2075167"/>
              <a:gd name="connsiteY3" fmla="*/ 12544 h 825343"/>
              <a:gd name="connsiteX4" fmla="*/ 2075167 w 2075167"/>
              <a:gd name="connsiteY4" fmla="*/ 0 h 825343"/>
              <a:gd name="connsiteX0" fmla="*/ 2054842 w 2054842"/>
              <a:gd name="connsiteY0" fmla="*/ 10263 h 812799"/>
              <a:gd name="connsiteX1" fmla="*/ 992870 w 2054842"/>
              <a:gd name="connsiteY1" fmla="*/ 812799 h 812799"/>
              <a:gd name="connsiteX2" fmla="*/ 992868 w 2054842"/>
              <a:gd name="connsiteY2" fmla="*/ 812799 h 812799"/>
              <a:gd name="connsiteX3" fmla="*/ 0 w 2054842"/>
              <a:gd name="connsiteY3" fmla="*/ 0 h 812799"/>
              <a:gd name="connsiteX4" fmla="*/ 2054842 w 2054842"/>
              <a:gd name="connsiteY4" fmla="*/ 10263 h 812799"/>
              <a:gd name="connsiteX0" fmla="*/ 2054842 w 2054842"/>
              <a:gd name="connsiteY0" fmla="*/ 1711 h 812799"/>
              <a:gd name="connsiteX1" fmla="*/ 992870 w 2054842"/>
              <a:gd name="connsiteY1" fmla="*/ 812799 h 812799"/>
              <a:gd name="connsiteX2" fmla="*/ 992868 w 2054842"/>
              <a:gd name="connsiteY2" fmla="*/ 812799 h 812799"/>
              <a:gd name="connsiteX3" fmla="*/ 0 w 2054842"/>
              <a:gd name="connsiteY3" fmla="*/ 0 h 812799"/>
              <a:gd name="connsiteX4" fmla="*/ 2054842 w 2054842"/>
              <a:gd name="connsiteY4" fmla="*/ 1711 h 812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4842" h="812799">
                <a:moveTo>
                  <a:pt x="2054842" y="1711"/>
                </a:moveTo>
                <a:lnTo>
                  <a:pt x="992870" y="812799"/>
                </a:lnTo>
                <a:lnTo>
                  <a:pt x="992868" y="812799"/>
                </a:lnTo>
                <a:lnTo>
                  <a:pt x="0" y="0"/>
                </a:lnTo>
                <a:lnTo>
                  <a:pt x="2054842" y="1711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0" vert="horz" wrap="square" lIns="48261" tIns="48260" rIns="48260" bIns="48261" numCol="1" spcCol="1270" anchor="ctr" anchorCtr="0">
            <a:noAutofit/>
          </a:bodyPr>
          <a:lstStyle/>
          <a:p>
            <a:pPr lvl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800" kern="1200"/>
          </a:p>
        </p:txBody>
      </p:sp>
      <p:sp>
        <p:nvSpPr>
          <p:cNvPr id="10" name="Rectangle 9"/>
          <p:cNvSpPr/>
          <p:nvPr/>
        </p:nvSpPr>
        <p:spPr>
          <a:xfrm>
            <a:off x="782784" y="941650"/>
            <a:ext cx="457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effectLst>
                  <a:glow rad="101600">
                    <a:schemeClr val="bg1"/>
                  </a:glow>
                </a:effectLst>
                <a:latin typeface="Bookman Old Style" panose="02050604050505020204" pitchFamily="18" charset="0"/>
              </a:rPr>
              <a:t>Totally different characteristics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25641" y="1520967"/>
            <a:ext cx="2667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effectLst>
                  <a:glow rad="101600">
                    <a:schemeClr val="bg1"/>
                  </a:glow>
                </a:effectLst>
                <a:latin typeface="Bookman Old Style" panose="02050604050505020204" pitchFamily="18" charset="0"/>
              </a:rPr>
              <a:t>Lesser different characteristics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95365" y="2359310"/>
            <a:ext cx="2043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glow rad="101600">
                    <a:schemeClr val="bg1"/>
                  </a:glow>
                </a:effectLst>
                <a:latin typeface="Bookman Old Style" panose="02050604050505020204" pitchFamily="18" charset="0"/>
              </a:rPr>
              <a:t>Similar characteristics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63007" y="3187479"/>
            <a:ext cx="182017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>
                <a:effectLst>
                  <a:glow rad="101600">
                    <a:schemeClr val="bg1"/>
                  </a:glow>
                </a:effectLst>
                <a:latin typeface="Bookman Old Style" panose="02050604050505020204" pitchFamily="18" charset="0"/>
              </a:rPr>
              <a:t>Very similar characteristics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35330" y="3903299"/>
            <a:ext cx="17030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ffectLst>
                  <a:glow rad="101600">
                    <a:schemeClr val="bg1"/>
                  </a:glow>
                </a:effectLst>
                <a:latin typeface="Bookman Old Style" panose="02050604050505020204" pitchFamily="18" charset="0"/>
              </a:rPr>
              <a:t>Characteristics of organisms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9234" y="343478"/>
            <a:ext cx="4796790" cy="461665"/>
          </a:xfrm>
          <a:prstGeom prst="rect">
            <a:avLst/>
          </a:prstGeom>
          <a:solidFill>
            <a:srgbClr val="C00000"/>
          </a:solidFill>
          <a:ln>
            <a:solidFill>
              <a:srgbClr val="00999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This is called ‘Hierarchy’.</a:t>
            </a:r>
          </a:p>
        </p:txBody>
      </p:sp>
    </p:spTree>
    <p:extLst>
      <p:ext uri="{BB962C8B-B14F-4D97-AF65-F5344CB8AC3E}">
        <p14:creationId xmlns:p14="http://schemas.microsoft.com/office/powerpoint/2010/main" val="101613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10" grpId="0"/>
      <p:bldP spid="11" grpId="0"/>
      <p:bldP spid="12" grpId="0"/>
      <p:bldP spid="13" grpId="0"/>
      <p:bldP spid="14" grpId="0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8300" y="225608"/>
            <a:ext cx="549836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b="1" dirty="0">
                <a:solidFill>
                  <a:srgbClr val="800080"/>
                </a:solidFill>
                <a:latin typeface="Futura Md BT" pitchFamily="34" charset="0"/>
              </a:rPr>
              <a:t>CLASSIFICATION AND EVOLUTION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447800" y="666750"/>
            <a:ext cx="6629400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b="1" dirty="0">
                <a:latin typeface="Tw Cen MT" pitchFamily="34" charset="0"/>
              </a:rPr>
              <a:t>All living things are </a:t>
            </a:r>
            <a:r>
              <a:rPr lang="en-US" b="1" dirty="0">
                <a:solidFill>
                  <a:srgbClr val="3E3EFC"/>
                </a:solidFill>
                <a:latin typeface="Tw Cen MT" pitchFamily="34" charset="0"/>
              </a:rPr>
              <a:t>IDENTIFIED AND CATEGORIZED </a:t>
            </a:r>
            <a:r>
              <a:rPr lang="en-US" b="1" dirty="0">
                <a:latin typeface="Tw Cen MT" pitchFamily="34" charset="0"/>
              </a:rPr>
              <a:t>on the basis of their </a:t>
            </a:r>
            <a:r>
              <a:rPr lang="en-US" b="1" dirty="0">
                <a:solidFill>
                  <a:srgbClr val="3E3EFC"/>
                </a:solidFill>
                <a:latin typeface="Tw Cen MT" pitchFamily="34" charset="0"/>
              </a:rPr>
              <a:t>BODY DESIGN</a:t>
            </a:r>
            <a:r>
              <a:rPr lang="en-US" b="1" dirty="0">
                <a:latin typeface="Tw Cen MT" pitchFamily="34" charset="0"/>
              </a:rPr>
              <a:t> in form and function.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-11724" y="1390650"/>
            <a:ext cx="9155724" cy="2728066"/>
            <a:chOff x="-15874" y="1581150"/>
            <a:chExt cx="9204707" cy="309156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63" r="38273"/>
            <a:stretch/>
          </p:blipFill>
          <p:spPr>
            <a:xfrm>
              <a:off x="-15874" y="1581150"/>
              <a:ext cx="1598286" cy="309156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13"/>
            <a:stretch/>
          </p:blipFill>
          <p:spPr>
            <a:xfrm>
              <a:off x="4325776" y="1581150"/>
              <a:ext cx="4863057" cy="309054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1" b="1179"/>
            <a:stretch/>
          </p:blipFill>
          <p:spPr>
            <a:xfrm>
              <a:off x="1595545" y="1581150"/>
              <a:ext cx="2703965" cy="3090542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6555" y="679450"/>
            <a:ext cx="822213" cy="68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8300" y="225608"/>
            <a:ext cx="549836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b="1" dirty="0">
                <a:solidFill>
                  <a:srgbClr val="800080"/>
                </a:solidFill>
                <a:latin typeface="Futura Md BT" pitchFamily="34" charset="0"/>
              </a:rPr>
              <a:t>CLASSIFICATION AND EVOLUTION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71600" y="610573"/>
            <a:ext cx="6670675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000" b="1" dirty="0">
                <a:latin typeface="Tw Cen MT" pitchFamily="34" charset="0"/>
              </a:rPr>
              <a:t>Some </a:t>
            </a:r>
            <a:r>
              <a:rPr lang="en-US" sz="2000" b="1" dirty="0">
                <a:solidFill>
                  <a:srgbClr val="006600"/>
                </a:solidFill>
                <a:latin typeface="Tw Cen MT" pitchFamily="34" charset="0"/>
              </a:rPr>
              <a:t>CHARACTERISTICS</a:t>
            </a:r>
            <a:r>
              <a:rPr lang="en-US" sz="2000" b="1" dirty="0">
                <a:latin typeface="Tw Cen MT" pitchFamily="34" charset="0"/>
              </a:rPr>
              <a:t> are likely to make more </a:t>
            </a:r>
          </a:p>
          <a:p>
            <a:r>
              <a:rPr lang="en-US" sz="2000" b="1" dirty="0">
                <a:solidFill>
                  <a:srgbClr val="006600"/>
                </a:solidFill>
                <a:latin typeface="Tw Cen MT" pitchFamily="34" charset="0"/>
              </a:rPr>
              <a:t>WIDE-RANGING CHANGES IN BODY DESIGN</a:t>
            </a:r>
            <a:r>
              <a:rPr lang="en-US" sz="2000" b="1" dirty="0">
                <a:latin typeface="Tw Cen MT" pitchFamily="34" charset="0"/>
              </a:rPr>
              <a:t> than others.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0" y="1270025"/>
            <a:ext cx="2934112" cy="16489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574" y="1270025"/>
            <a:ext cx="2729852" cy="16489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281331"/>
            <a:ext cx="3777257" cy="203216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38" y="2904861"/>
            <a:ext cx="2758487" cy="2248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391" y="2904861"/>
            <a:ext cx="3093083" cy="23549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905125"/>
            <a:ext cx="3028949" cy="22760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6900" y="767617"/>
            <a:ext cx="881523" cy="73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9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3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10"/>
                            </p:stCondLst>
                            <p:childTnLst>
                              <p:par>
                                <p:cTn id="30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3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8300" y="225608"/>
            <a:ext cx="549836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b="1" dirty="0">
                <a:solidFill>
                  <a:srgbClr val="800080"/>
                </a:solidFill>
                <a:latin typeface="Futura Md BT" pitchFamily="34" charset="0"/>
              </a:rPr>
              <a:t>CLASSIFICATION AND EVOLUTION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038600" y="666750"/>
            <a:ext cx="4953000" cy="4505324"/>
            <a:chOff x="4038600" y="666750"/>
            <a:chExt cx="4953000" cy="450532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6965" y="666750"/>
              <a:ext cx="3804635" cy="2197176"/>
            </a:xfrm>
            <a:prstGeom prst="rect">
              <a:avLst/>
            </a:prstGeom>
          </p:spPr>
        </p:pic>
        <p:pic>
          <p:nvPicPr>
            <p:cNvPr id="18" name="Picture 17" descr="C:\Users\Rajat\Desktop\mapping of genes\mapping our genesfinal\evolution\287585619_e973b3a3a1_o.gif"/>
            <p:cNvPicPr>
              <a:picLocks noChangeAspect="1" noChangeArrowheads="1" noCrop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38600" y="2863849"/>
              <a:ext cx="2870734" cy="2308225"/>
            </a:xfrm>
            <a:prstGeom prst="rect">
              <a:avLst/>
            </a:prstGeom>
            <a:noFill/>
          </p:spPr>
        </p:pic>
      </p:grpSp>
      <p:grpSp>
        <p:nvGrpSpPr>
          <p:cNvPr id="13" name="Group 12"/>
          <p:cNvGrpSpPr/>
          <p:nvPr/>
        </p:nvGrpSpPr>
        <p:grpSpPr>
          <a:xfrm>
            <a:off x="152400" y="666749"/>
            <a:ext cx="3886200" cy="4737589"/>
            <a:chOff x="152400" y="666749"/>
            <a:chExt cx="3886200" cy="47375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666749"/>
              <a:ext cx="2686539" cy="251459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90"/>
            <a:stretch/>
          </p:blipFill>
          <p:spPr>
            <a:xfrm>
              <a:off x="1816261" y="2863850"/>
              <a:ext cx="2222339" cy="2540488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3153508" y="666750"/>
            <a:ext cx="1720849" cy="13234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dirty="0">
                <a:solidFill>
                  <a:srgbClr val="000099"/>
                </a:solidFill>
                <a:latin typeface="Tw Cen MT" pitchFamily="34" charset="0"/>
              </a:rPr>
              <a:t>There is a </a:t>
            </a:r>
            <a:r>
              <a:rPr lang="en-US" sz="2000" b="1" dirty="0">
                <a:solidFill>
                  <a:srgbClr val="C010A7"/>
                </a:solidFill>
                <a:latin typeface="Tw Cen MT" pitchFamily="34" charset="0"/>
              </a:rPr>
              <a:t>ROLE OF TIME</a:t>
            </a:r>
            <a:r>
              <a:rPr lang="en-US" sz="2000" b="1" dirty="0">
                <a:solidFill>
                  <a:srgbClr val="000099"/>
                </a:solidFill>
                <a:latin typeface="Tw Cen MT" pitchFamily="34" charset="0"/>
              </a:rPr>
              <a:t> in this as well.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171" y="1934310"/>
            <a:ext cx="881523" cy="7373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EFEFC"/>
              </a:clrFrom>
              <a:clrTo>
                <a:srgbClr val="FE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454" y="2266950"/>
            <a:ext cx="1207628" cy="79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3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3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8300" y="225608"/>
            <a:ext cx="549836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b="1" dirty="0">
                <a:solidFill>
                  <a:srgbClr val="800080"/>
                </a:solidFill>
                <a:latin typeface="Futura Md BT" pitchFamily="34" charset="0"/>
              </a:rPr>
              <a:t>CLASSIFICATION AND EVOLUTION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000" y="656387"/>
            <a:ext cx="8763000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000" b="1" dirty="0">
                <a:latin typeface="Tw Cen MT" pitchFamily="34" charset="0"/>
              </a:rPr>
              <a:t>So, once a certain body design comes into existence, it will </a:t>
            </a:r>
            <a:r>
              <a:rPr lang="en-US" sz="2000" b="1" dirty="0">
                <a:solidFill>
                  <a:srgbClr val="FF3300"/>
                </a:solidFill>
                <a:latin typeface="Tw Cen MT" pitchFamily="34" charset="0"/>
              </a:rPr>
              <a:t>SHAPE THE EFFECTS </a:t>
            </a:r>
          </a:p>
          <a:p>
            <a:r>
              <a:rPr lang="en-US" sz="2000" b="1" dirty="0">
                <a:solidFill>
                  <a:srgbClr val="3E3EFC"/>
                </a:solidFill>
                <a:latin typeface="Tw Cen MT" pitchFamily="34" charset="0"/>
              </a:rPr>
              <a:t>Of All Other Subsequent Design Changes</a:t>
            </a:r>
            <a:r>
              <a:rPr lang="en-US" sz="2000" b="1" dirty="0">
                <a:latin typeface="Tw Cen MT" pitchFamily="34" charset="0"/>
              </a:rPr>
              <a:t>, simply because it already exists.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2" b="3511"/>
          <a:stretch/>
        </p:blipFill>
        <p:spPr>
          <a:xfrm>
            <a:off x="2647635" y="1392115"/>
            <a:ext cx="3940846" cy="20727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" t="3218" r="3552" b="4772"/>
          <a:stretch/>
        </p:blipFill>
        <p:spPr>
          <a:xfrm>
            <a:off x="0" y="1392115"/>
            <a:ext cx="2647635" cy="37513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654"/>
          <a:stretch/>
        </p:blipFill>
        <p:spPr>
          <a:xfrm>
            <a:off x="2647633" y="3333750"/>
            <a:ext cx="3940847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8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220"/>
                            </p:stCondLst>
                            <p:childTnLst>
                              <p:par>
                                <p:cTn id="12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38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8300" y="225608"/>
            <a:ext cx="549836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b="1" dirty="0">
                <a:solidFill>
                  <a:srgbClr val="800080"/>
                </a:solidFill>
                <a:latin typeface="Futura Md BT" pitchFamily="34" charset="0"/>
              </a:rPr>
              <a:t>CLASSIFICATION AND EVOLUTION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000" y="656387"/>
            <a:ext cx="8610600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000" b="1" i="1" dirty="0">
                <a:solidFill>
                  <a:srgbClr val="0000FF"/>
                </a:solidFill>
                <a:latin typeface="Calisto MT" pitchFamily="18" charset="0"/>
              </a:rPr>
              <a:t>Characteristics That Came Into Existence Earlier Are Likely To Be More Basic </a:t>
            </a:r>
            <a:r>
              <a:rPr lang="en-US" sz="2000" b="1" dirty="0">
                <a:solidFill>
                  <a:srgbClr val="CC0099"/>
                </a:solidFill>
                <a:latin typeface="Tw Cen MT" pitchFamily="34" charset="0"/>
              </a:rPr>
              <a:t>THAN </a:t>
            </a:r>
            <a:r>
              <a:rPr lang="en-US" sz="2000" b="1" dirty="0">
                <a:solidFill>
                  <a:srgbClr val="FF3300"/>
                </a:solidFill>
                <a:latin typeface="Tw Cen MT" pitchFamily="34" charset="0"/>
              </a:rPr>
              <a:t>characteristics that have come into existence later</a:t>
            </a:r>
            <a:r>
              <a:rPr lang="en-US" sz="2000" b="1" dirty="0">
                <a:latin typeface="Tw Cen MT" pitchFamily="34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75841"/>
            <a:ext cx="2559830" cy="22371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92" y="2849504"/>
            <a:ext cx="2119147" cy="20703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111" y="1276350"/>
            <a:ext cx="2440889" cy="21918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5562600" y="1295400"/>
            <a:ext cx="2273059" cy="11634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33"/>
          <a:stretch/>
        </p:blipFill>
        <p:spPr>
          <a:xfrm>
            <a:off x="5663269" y="2042555"/>
            <a:ext cx="1919320" cy="90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1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8300" y="225608"/>
            <a:ext cx="549836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b="1" dirty="0">
                <a:solidFill>
                  <a:srgbClr val="800080"/>
                </a:solidFill>
                <a:latin typeface="Futura Md BT" pitchFamily="34" charset="0"/>
              </a:rPr>
              <a:t>CLASSIFICATION AND EVOLUTION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7"/>
          <a:stretch/>
        </p:blipFill>
        <p:spPr>
          <a:xfrm>
            <a:off x="457200" y="666750"/>
            <a:ext cx="5997360" cy="4191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48400" y="666750"/>
            <a:ext cx="2895600" cy="163121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b="1" dirty="0">
                <a:latin typeface="Tw Cen MT" pitchFamily="34" charset="0"/>
              </a:rPr>
              <a:t>This means that the </a:t>
            </a:r>
            <a:r>
              <a:rPr lang="en-US" sz="2000" b="1" i="1" dirty="0">
                <a:gradFill>
                  <a:gsLst>
                    <a:gs pos="31000">
                      <a:srgbClr val="0000FF"/>
                    </a:gs>
                    <a:gs pos="75000">
                      <a:srgbClr val="9900FF"/>
                    </a:gs>
                  </a:gsLst>
                  <a:lin ang="5400000" scaled="1"/>
                </a:gradFill>
                <a:latin typeface="Calisto MT" pitchFamily="18" charset="0"/>
              </a:rPr>
              <a:t>Classification Of Life Forms Will Be Closely Related To Their Evolution</a:t>
            </a:r>
            <a:r>
              <a:rPr lang="en-US" sz="2000" b="1" dirty="0">
                <a:latin typeface="Tw Cen MT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168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8300" y="225608"/>
            <a:ext cx="549836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2400" b="1" dirty="0">
                <a:solidFill>
                  <a:srgbClr val="800080"/>
                </a:solidFill>
                <a:latin typeface="Futura Md BT" pitchFamily="34" charset="0"/>
              </a:rPr>
              <a:t>CLASSIFICATION AND EVOLUTION</a:t>
            </a:r>
          </a:p>
        </p:txBody>
      </p:sp>
      <p:pic>
        <p:nvPicPr>
          <p:cNvPr id="1026" name="Picture 2" descr="\\192.168.1.34\mt_school\2011_12\biyolojik-cesitlilik-nedi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08" y="-70690"/>
            <a:ext cx="8712028" cy="489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\\192.168.1.34\mt_school\2011_12\biyolojik-cesitlilik-nedi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4" t="92715" r="-1"/>
          <a:stretch/>
        </p:blipFill>
        <p:spPr bwMode="auto">
          <a:xfrm>
            <a:off x="224708" y="4425637"/>
            <a:ext cx="8712028" cy="71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878330" y="4340034"/>
            <a:ext cx="5387340" cy="73138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000" b="1" dirty="0">
                <a:latin typeface="Tw Cen MT" pitchFamily="34" charset="0"/>
              </a:rPr>
              <a:t>Most life forms that we see today have arisen by </a:t>
            </a:r>
            <a:r>
              <a:rPr lang="en-US" sz="2000" b="1" i="1" dirty="0">
                <a:gradFill>
                  <a:gsLst>
                    <a:gs pos="38000">
                      <a:srgbClr val="006600"/>
                    </a:gs>
                    <a:gs pos="52000">
                      <a:srgbClr val="9900FF"/>
                    </a:gs>
                    <a:gs pos="75000">
                      <a:srgbClr val="FF3300"/>
                    </a:gs>
                  </a:gsLst>
                  <a:lin ang="5400000" scaled="1"/>
                </a:gradFill>
                <a:latin typeface="Calisto MT" pitchFamily="18" charset="0"/>
              </a:rPr>
              <a:t>An Accumulation Of Changes In Body Designs</a:t>
            </a:r>
            <a:r>
              <a:rPr lang="en-US" sz="2000" b="1" dirty="0">
                <a:latin typeface="Tw Cen MT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923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50"/>
        </a:solidFill>
      </a:spPr>
      <a:bodyPr anchor="ctr"/>
      <a:lstStyle>
        <a:defPPr algn="ctr" fontAlgn="auto">
          <a:spcBef>
            <a:spcPts val="0"/>
          </a:spcBef>
          <a:spcAft>
            <a:spcPts val="0"/>
          </a:spcAft>
          <a:defRPr sz="2000" dirty="0">
            <a:solidFill>
              <a:schemeClr val="accent2">
                <a:lumMod val="50000"/>
              </a:schemeClr>
            </a:solidFill>
            <a:latin typeface="Bookman Old Style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10287</TotalTime>
  <Words>436</Words>
  <Application>Microsoft Office PowerPoint</Application>
  <PresentationFormat>On-screen Show (16:9)</PresentationFormat>
  <Paragraphs>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Bookman Old Style</vt:lpstr>
      <vt:lpstr>Calibri</vt:lpstr>
      <vt:lpstr>Calisto MT</vt:lpstr>
      <vt:lpstr>Comic Sans MS</vt:lpstr>
      <vt:lpstr>Futura Md BT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Debashish Nath</cp:lastModifiedBy>
  <cp:revision>961</cp:revision>
  <cp:lastPrinted>2024-01-23T12:10:12Z</cp:lastPrinted>
  <dcterms:created xsi:type="dcterms:W3CDTF">2013-07-31T12:47:49Z</dcterms:created>
  <dcterms:modified xsi:type="dcterms:W3CDTF">2024-01-23T12:10:15Z</dcterms:modified>
</cp:coreProperties>
</file>